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0" r:id="rId4"/>
    <p:sldId id="268" r:id="rId5"/>
    <p:sldId id="272" r:id="rId6"/>
    <p:sldId id="274" r:id="rId7"/>
    <p:sldId id="275" r:id="rId8"/>
    <p:sldId id="276" r:id="rId9"/>
    <p:sldId id="277" r:id="rId10"/>
    <p:sldId id="278" r:id="rId11"/>
    <p:sldId id="279" r:id="rId12"/>
    <p:sldId id="280" r:id="rId13"/>
    <p:sldId id="281"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87753" autoAdjust="0"/>
  </p:normalViewPr>
  <p:slideViewPr>
    <p:cSldViewPr snapToGrid="0" showGuides="1">
      <p:cViewPr varScale="1">
        <p:scale>
          <a:sx n="79" d="100"/>
          <a:sy n="79" d="100"/>
        </p:scale>
        <p:origin x="1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A307F-B3AA-412B-BB9C-A2E3994A6FF0}" type="datetimeFigureOut">
              <a:rPr lang="en-US" smtClean="0"/>
              <a:t>4/8/2020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2E509-7E70-4A43-97B7-6FC7BE45A8ED}" type="slidenum">
              <a:rPr lang="en-US" smtClean="0"/>
              <a:t>‹#›</a:t>
            </a:fld>
            <a:endParaRPr lang="en-US"/>
          </a:p>
        </p:txBody>
      </p:sp>
    </p:spTree>
    <p:extLst>
      <p:ext uri="{BB962C8B-B14F-4D97-AF65-F5344CB8AC3E}">
        <p14:creationId xmlns:p14="http://schemas.microsoft.com/office/powerpoint/2010/main" val="378704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2E509-7E70-4A43-97B7-6FC7BE45A8ED}" type="slidenum">
              <a:rPr lang="en-US" smtClean="0"/>
              <a:t>1</a:t>
            </a:fld>
            <a:endParaRPr lang="en-US"/>
          </a:p>
        </p:txBody>
      </p:sp>
    </p:spTree>
    <p:extLst>
      <p:ext uri="{BB962C8B-B14F-4D97-AF65-F5344CB8AC3E}">
        <p14:creationId xmlns:p14="http://schemas.microsoft.com/office/powerpoint/2010/main" val="37988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42950" indent="-285750">
              <a:spcBef>
                <a:spcPct val="30000"/>
              </a:spcBef>
              <a:defRPr sz="1300">
                <a:solidFill>
                  <a:schemeClr val="tx1"/>
                </a:solidFill>
                <a:latin typeface="Arial" panose="020B0604020202020204" pitchFamily="34" charset="0"/>
              </a:defRPr>
            </a:lvl2pPr>
            <a:lvl3pPr marL="1143000" indent="-228600">
              <a:spcBef>
                <a:spcPct val="30000"/>
              </a:spcBef>
              <a:defRPr sz="1300">
                <a:solidFill>
                  <a:schemeClr val="tx1"/>
                </a:solidFill>
                <a:latin typeface="Arial" panose="020B0604020202020204" pitchFamily="34" charset="0"/>
              </a:defRPr>
            </a:lvl3pPr>
            <a:lvl4pPr marL="1600200" indent="-228600">
              <a:spcBef>
                <a:spcPct val="30000"/>
              </a:spcBef>
              <a:defRPr sz="1300">
                <a:solidFill>
                  <a:schemeClr val="tx1"/>
                </a:solidFill>
                <a:latin typeface="Arial" panose="020B0604020202020204" pitchFamily="34" charset="0"/>
              </a:defRPr>
            </a:lvl4pPr>
            <a:lvl5pPr marL="2057400" indent="-228600">
              <a:spcBef>
                <a:spcPct val="30000"/>
              </a:spcBef>
              <a:defRPr sz="1300">
                <a:solidFill>
                  <a:schemeClr val="tx1"/>
                </a:solidFill>
                <a:latin typeface="Arial" panose="020B0604020202020204" pitchFamily="34" charset="0"/>
              </a:defRPr>
            </a:lvl5pPr>
            <a:lvl6pPr marL="2514600" indent="-228600" eaLnBrk="0" fontAlgn="base" hangingPunct="0">
              <a:spcBef>
                <a:spcPct val="30000"/>
              </a:spcBef>
              <a:spcAft>
                <a:spcPct val="0"/>
              </a:spcAft>
              <a:defRPr sz="1300">
                <a:solidFill>
                  <a:schemeClr val="tx1"/>
                </a:solidFill>
                <a:latin typeface="Arial" panose="020B0604020202020204" pitchFamily="34" charset="0"/>
              </a:defRPr>
            </a:lvl6pPr>
            <a:lvl7pPr marL="2971800" indent="-228600" eaLnBrk="0" fontAlgn="base" hangingPunct="0">
              <a:spcBef>
                <a:spcPct val="30000"/>
              </a:spcBef>
              <a:spcAft>
                <a:spcPct val="0"/>
              </a:spcAft>
              <a:defRPr sz="1300">
                <a:solidFill>
                  <a:schemeClr val="tx1"/>
                </a:solidFill>
                <a:latin typeface="Arial" panose="020B0604020202020204" pitchFamily="34" charset="0"/>
              </a:defRPr>
            </a:lvl7pPr>
            <a:lvl8pPr marL="3429000" indent="-228600" eaLnBrk="0" fontAlgn="base" hangingPunct="0">
              <a:spcBef>
                <a:spcPct val="30000"/>
              </a:spcBef>
              <a:spcAft>
                <a:spcPct val="0"/>
              </a:spcAft>
              <a:defRPr sz="1300">
                <a:solidFill>
                  <a:schemeClr val="tx1"/>
                </a:solidFill>
                <a:latin typeface="Arial" panose="020B0604020202020204" pitchFamily="34" charset="0"/>
              </a:defRPr>
            </a:lvl8pPr>
            <a:lvl9pPr marL="3886200" indent="-22860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98F8EEF9-B441-4263-A407-9DA816214DDD}" type="slidenum">
              <a:rPr lang="en-US" altLang="en-US" sz="1200" smtClean="0"/>
              <a:pPr>
                <a:spcBef>
                  <a:spcPct val="0"/>
                </a:spcBef>
              </a:pPr>
              <a:t>2</a:t>
            </a:fld>
            <a:endParaRPr lang="en-US" alt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8189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2E509-7E70-4A43-97B7-6FC7BE45A8ED}" type="slidenum">
              <a:rPr lang="en-US" smtClean="0"/>
              <a:t>5</a:t>
            </a:fld>
            <a:endParaRPr lang="en-US"/>
          </a:p>
        </p:txBody>
      </p:sp>
    </p:spTree>
    <p:extLst>
      <p:ext uri="{BB962C8B-B14F-4D97-AF65-F5344CB8AC3E}">
        <p14:creationId xmlns:p14="http://schemas.microsoft.com/office/powerpoint/2010/main" val="165862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7500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28530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22635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74812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A69B5-9DB7-4F93-9516-DD199C44C3B5}"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25300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A69B5-9DB7-4F93-9516-DD199C44C3B5}"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111645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A69B5-9DB7-4F93-9516-DD199C44C3B5}"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98176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A69B5-9DB7-4F93-9516-DD199C44C3B5}"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97049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A69B5-9DB7-4F93-9516-DD199C44C3B5}"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91952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69B5-9DB7-4F93-9516-DD199C44C3B5}"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87366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69B5-9DB7-4F93-9516-DD199C44C3B5}"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88050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A69B5-9DB7-4F93-9516-DD199C44C3B5}" type="datetimeFigureOut">
              <a:rPr lang="en-US" smtClean="0"/>
              <a:t>4/8/2020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6DC3-0781-4340-80FC-442245006F1A}" type="slidenum">
              <a:rPr lang="en-US" smtClean="0"/>
              <a:t>‹#›</a:t>
            </a:fld>
            <a:endParaRPr lang="en-US"/>
          </a:p>
        </p:txBody>
      </p:sp>
    </p:spTree>
    <p:extLst>
      <p:ext uri="{BB962C8B-B14F-4D97-AF65-F5344CB8AC3E}">
        <p14:creationId xmlns:p14="http://schemas.microsoft.com/office/powerpoint/2010/main" val="192072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AB3lge59Gu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s-UG2CZ8VM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grainger.illinois.edu/me170/rc_car_wheel.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sdp-si.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time_continue=11&amp;v=Tg77IUSXCPI&amp;feature=emb_log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360" y="20975"/>
            <a:ext cx="9144000" cy="515008"/>
          </a:xfrm>
        </p:spPr>
        <p:txBody>
          <a:bodyPr>
            <a:noAutofit/>
          </a:bodyPr>
          <a:lstStyle/>
          <a:p>
            <a:r>
              <a:rPr lang="en-US" sz="2800" dirty="0" smtClean="0">
                <a:solidFill>
                  <a:srgbClr val="C00000"/>
                </a:solidFill>
              </a:rPr>
              <a:t>Lecture Class Slide Presentation 4-9-2020</a:t>
            </a:r>
            <a:endParaRPr lang="en-US" sz="2800" dirty="0">
              <a:solidFill>
                <a:srgbClr val="C00000"/>
              </a:solidFill>
            </a:endParaRPr>
          </a:p>
        </p:txBody>
      </p:sp>
      <p:sp>
        <p:nvSpPr>
          <p:cNvPr id="6" name="TextBox 5"/>
          <p:cNvSpPr txBox="1"/>
          <p:nvPr/>
        </p:nvSpPr>
        <p:spPr>
          <a:xfrm>
            <a:off x="1826524" y="509560"/>
            <a:ext cx="8736330" cy="3323987"/>
          </a:xfrm>
          <a:prstGeom prst="rect">
            <a:avLst/>
          </a:prstGeom>
          <a:noFill/>
        </p:spPr>
        <p:txBody>
          <a:bodyPr wrap="square" rtlCol="0">
            <a:spAutoFit/>
          </a:bodyPr>
          <a:lstStyle/>
          <a:p>
            <a:pPr marL="342900" indent="-342900">
              <a:buFont typeface="+mj-lt"/>
              <a:buAutoNum type="arabicPeriod"/>
            </a:pPr>
            <a:endParaRPr lang="en-US" sz="1400" dirty="0" smtClean="0"/>
          </a:p>
          <a:p>
            <a:pPr marL="342900" indent="-342900">
              <a:buFont typeface="+mj-lt"/>
              <a:buAutoNum type="arabicPeriod"/>
            </a:pPr>
            <a:endParaRPr lang="en-US" sz="1400" dirty="0"/>
          </a:p>
          <a:p>
            <a:pPr marL="342900" indent="-342900">
              <a:buFont typeface="+mj-lt"/>
              <a:buAutoNum type="arabicPeriod"/>
            </a:pPr>
            <a:r>
              <a:rPr lang="en-US" sz="1400" dirty="0" smtClean="0"/>
              <a:t>Today </a:t>
            </a:r>
            <a:r>
              <a:rPr lang="en-US" sz="1400" dirty="0" smtClean="0"/>
              <a:t>we will complete </a:t>
            </a:r>
            <a:r>
              <a:rPr lang="en-US" sz="1400" dirty="0" smtClean="0"/>
              <a:t>a rather complex assignment </a:t>
            </a:r>
            <a:r>
              <a:rPr lang="en-US" sz="1400" dirty="0" smtClean="0"/>
              <a:t>on “worst case tolerance” calculations for a model car assembly.  This has both custom designed and off-the-shelf components, as is commonly the case.  For your projects, I ask you to perform a similar analysis on an assembly of your own parts focusing on both radial and axial fits of </a:t>
            </a:r>
            <a:r>
              <a:rPr lang="en-US" sz="1400" dirty="0" smtClean="0"/>
              <a:t>the moving </a:t>
            </a:r>
            <a:r>
              <a:rPr lang="en-US" sz="1400" dirty="0" smtClean="0"/>
              <a:t>parts of your design.  Typically moving parts have some sort of bearing arrangement with the axis down the center of hinge pins or shafts driving the type of fit.  Fits for moving parts are generally clearance fits, however, if we use a ball bearing we may need to press fit or push fit the inner and outer races of the bearing onto the shaft and housing as in Lecture Class Assignment #</a:t>
            </a:r>
            <a:r>
              <a:rPr lang="en-US" sz="1400" dirty="0" smtClean="0"/>
              <a:t>12</a:t>
            </a:r>
            <a:r>
              <a:rPr lang="en-US" sz="1400" dirty="0" smtClean="0"/>
              <a:t>; the inner row of balls provide the motion and associated clearance fits built into the device. In this case, however, we use plain bearings that must have sufficient clearance in both radial and axial directions to provide smooth, low-friction motion. </a:t>
            </a:r>
            <a:endParaRPr lang="en-US" sz="1400" dirty="0" smtClean="0"/>
          </a:p>
          <a:p>
            <a:pPr marL="342900" indent="-342900">
              <a:buFont typeface="+mj-lt"/>
              <a:buAutoNum type="arabicPeriod"/>
            </a:pPr>
            <a:r>
              <a:rPr lang="en-US" sz="1400" dirty="0" smtClean="0"/>
              <a:t>The remainder of the slides review the “Engineering Drawing – B” notes posted on the class website</a:t>
            </a:r>
          </a:p>
          <a:p>
            <a:pPr marL="342900" indent="-342900">
              <a:buFont typeface="+mj-lt"/>
              <a:buAutoNum type="arabicPeriod"/>
            </a:pPr>
            <a:r>
              <a:rPr lang="en-US" sz="1400" dirty="0" smtClean="0"/>
              <a:t>FYI: I have added to the website the following documents providing important requirements for your “Term Design Project” presentations and reports. Please review in your teams and let me know if you have any questions or concerns.</a:t>
            </a:r>
            <a:endParaRPr lang="en-US" sz="1400" dirty="0" smtClean="0"/>
          </a:p>
        </p:txBody>
      </p:sp>
      <p:sp>
        <p:nvSpPr>
          <p:cNvPr id="11" name="Rectangle 10"/>
          <p:cNvSpPr/>
          <p:nvPr/>
        </p:nvSpPr>
        <p:spPr>
          <a:xfrm>
            <a:off x="1435816" y="6257581"/>
            <a:ext cx="9933591" cy="646331"/>
          </a:xfrm>
          <a:prstGeom prst="rect">
            <a:avLst/>
          </a:prstGeom>
        </p:spPr>
        <p:txBody>
          <a:bodyPr wrap="square">
            <a:spAutoFit/>
          </a:bodyPr>
          <a:lstStyle/>
          <a:p>
            <a:pPr algn="ctr"/>
            <a:r>
              <a:rPr lang="en-US" i="1" dirty="0">
                <a:solidFill>
                  <a:srgbClr val="FF0000"/>
                </a:solidFill>
              </a:rPr>
              <a:t>And don’t forget to complete the Lecture Class assignment within the next 3 days for full </a:t>
            </a:r>
            <a:r>
              <a:rPr lang="en-US" i="1" dirty="0" smtClean="0">
                <a:solidFill>
                  <a:srgbClr val="FF0000"/>
                </a:solidFill>
              </a:rPr>
              <a:t>credit – you can type within </a:t>
            </a:r>
            <a:r>
              <a:rPr lang="en-US" i="1" dirty="0" err="1" smtClean="0">
                <a:solidFill>
                  <a:srgbClr val="FF0000"/>
                </a:solidFill>
              </a:rPr>
              <a:t>powerpoint</a:t>
            </a:r>
            <a:r>
              <a:rPr lang="en-US" i="1" dirty="0" smtClean="0">
                <a:solidFill>
                  <a:srgbClr val="FF0000"/>
                </a:solidFill>
              </a:rPr>
              <a:t>, or print on paper then either scan it or take a picture with your smart phone</a:t>
            </a:r>
            <a:endParaRPr lang="en-US" i="1" dirty="0">
              <a:solidFill>
                <a:srgbClr val="FF0000"/>
              </a:solidFill>
            </a:endParaRPr>
          </a:p>
        </p:txBody>
      </p:sp>
      <p:pic>
        <p:nvPicPr>
          <p:cNvPr id="4" name="Picture 3"/>
          <p:cNvPicPr>
            <a:picLocks noChangeAspect="1"/>
          </p:cNvPicPr>
          <p:nvPr/>
        </p:nvPicPr>
        <p:blipFill>
          <a:blip r:embed="rId3"/>
          <a:stretch>
            <a:fillRect/>
          </a:stretch>
        </p:blipFill>
        <p:spPr>
          <a:xfrm>
            <a:off x="3476182" y="3618103"/>
            <a:ext cx="6145248" cy="2465593"/>
          </a:xfrm>
          <a:prstGeom prst="rect">
            <a:avLst/>
          </a:prstGeom>
        </p:spPr>
      </p:pic>
    </p:spTree>
    <p:extLst>
      <p:ext uri="{BB962C8B-B14F-4D97-AF65-F5344CB8AC3E}">
        <p14:creationId xmlns:p14="http://schemas.microsoft.com/office/powerpoint/2010/main" val="3394656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67904" y="512613"/>
            <a:ext cx="8641865" cy="5743732"/>
          </a:xfrm>
          <a:prstGeom prst="rect">
            <a:avLst/>
          </a:prstGeom>
        </p:spPr>
      </p:pic>
      <p:sp>
        <p:nvSpPr>
          <p:cNvPr id="5" name="TextBox 4"/>
          <p:cNvSpPr txBox="1"/>
          <p:nvPr/>
        </p:nvSpPr>
        <p:spPr>
          <a:xfrm>
            <a:off x="364142" y="2450670"/>
            <a:ext cx="2306230" cy="4247317"/>
          </a:xfrm>
          <a:prstGeom prst="rect">
            <a:avLst/>
          </a:prstGeom>
          <a:noFill/>
          <a:ln>
            <a:solidFill>
              <a:srgbClr val="C00000"/>
            </a:solidFill>
          </a:ln>
        </p:spPr>
        <p:txBody>
          <a:bodyPr wrap="square" rtlCol="0">
            <a:spAutoFit/>
          </a:bodyPr>
          <a:lstStyle/>
          <a:p>
            <a:r>
              <a:rPr lang="en-US" dirty="0" smtClean="0">
                <a:solidFill>
                  <a:srgbClr val="C00000"/>
                </a:solidFill>
              </a:rPr>
              <a:t>Requires a minimum of 2 datum references; In this case -A- and -B-</a:t>
            </a:r>
          </a:p>
          <a:p>
            <a:endParaRPr lang="en-US" dirty="0" smtClean="0">
              <a:solidFill>
                <a:srgbClr val="C00000"/>
              </a:solidFill>
            </a:endParaRPr>
          </a:p>
          <a:p>
            <a:r>
              <a:rPr lang="en-US" dirty="0" smtClean="0">
                <a:solidFill>
                  <a:srgbClr val="C00000"/>
                </a:solidFill>
              </a:rPr>
              <a:t>Both must be identified on the drawing along with the feature control symbol.</a:t>
            </a:r>
          </a:p>
          <a:p>
            <a:endParaRPr lang="en-US" dirty="0">
              <a:solidFill>
                <a:srgbClr val="C00000"/>
              </a:solidFill>
            </a:endParaRPr>
          </a:p>
          <a:p>
            <a:r>
              <a:rPr lang="en-US" dirty="0" smtClean="0">
                <a:solidFill>
                  <a:srgbClr val="C00000"/>
                </a:solidFill>
              </a:rPr>
              <a:t>This is used a lot to check mold surface profiles.  Usually using CMMs (Coordinate Measuring Machines)</a:t>
            </a:r>
            <a:endParaRPr lang="en-US" dirty="0">
              <a:solidFill>
                <a:srgbClr val="C00000"/>
              </a:solidFill>
            </a:endParaRPr>
          </a:p>
        </p:txBody>
      </p:sp>
      <p:cxnSp>
        <p:nvCxnSpPr>
          <p:cNvPr id="6" name="Straight Arrow Connector 5"/>
          <p:cNvCxnSpPr/>
          <p:nvPr/>
        </p:nvCxnSpPr>
        <p:spPr>
          <a:xfrm flipV="1">
            <a:off x="2678464" y="1189529"/>
            <a:ext cx="2605635" cy="1408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78464" y="2960468"/>
            <a:ext cx="2524715" cy="145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89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209217" y="638494"/>
            <a:ext cx="7363661" cy="5576365"/>
          </a:xfrm>
          <a:prstGeom prst="rect">
            <a:avLst/>
          </a:prstGeom>
        </p:spPr>
      </p:pic>
      <p:cxnSp>
        <p:nvCxnSpPr>
          <p:cNvPr id="6" name="Straight Arrow Connector 5"/>
          <p:cNvCxnSpPr/>
          <p:nvPr/>
        </p:nvCxnSpPr>
        <p:spPr>
          <a:xfrm flipH="1">
            <a:off x="7064347" y="1626499"/>
            <a:ext cx="2840304" cy="461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898461" y="1626499"/>
            <a:ext cx="3006190" cy="1011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4651" y="1084333"/>
            <a:ext cx="1933996" cy="1200329"/>
          </a:xfrm>
          <a:prstGeom prst="rect">
            <a:avLst/>
          </a:prstGeom>
          <a:noFill/>
        </p:spPr>
        <p:txBody>
          <a:bodyPr wrap="square" rtlCol="0">
            <a:spAutoFit/>
          </a:bodyPr>
          <a:lstStyle/>
          <a:p>
            <a:r>
              <a:rPr lang="en-US" dirty="0" smtClean="0"/>
              <a:t>Scanning the profile of the surface using a laser probe.</a:t>
            </a:r>
            <a:endParaRPr lang="en-US" dirty="0"/>
          </a:p>
        </p:txBody>
      </p:sp>
    </p:spTree>
    <p:extLst>
      <p:ext uri="{BB962C8B-B14F-4D97-AF65-F5344CB8AC3E}">
        <p14:creationId xmlns:p14="http://schemas.microsoft.com/office/powerpoint/2010/main" val="188197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4508" y="519178"/>
            <a:ext cx="9429336" cy="6216183"/>
          </a:xfrm>
          <a:prstGeom prst="rect">
            <a:avLst/>
          </a:prstGeom>
        </p:spPr>
      </p:pic>
      <p:sp>
        <p:nvSpPr>
          <p:cNvPr id="5" name="TextBox 4"/>
          <p:cNvSpPr txBox="1"/>
          <p:nvPr/>
        </p:nvSpPr>
        <p:spPr>
          <a:xfrm>
            <a:off x="364142" y="2450670"/>
            <a:ext cx="2306230" cy="3693319"/>
          </a:xfrm>
          <a:prstGeom prst="rect">
            <a:avLst/>
          </a:prstGeom>
          <a:noFill/>
          <a:ln>
            <a:solidFill>
              <a:srgbClr val="C00000"/>
            </a:solidFill>
          </a:ln>
        </p:spPr>
        <p:txBody>
          <a:bodyPr wrap="square" rtlCol="0">
            <a:spAutoFit/>
          </a:bodyPr>
          <a:lstStyle/>
          <a:p>
            <a:r>
              <a:rPr lang="en-US" dirty="0" smtClean="0">
                <a:solidFill>
                  <a:srgbClr val="C00000"/>
                </a:solidFill>
              </a:rPr>
              <a:t>Requires a datum reference; at least one. In this case -A-</a:t>
            </a:r>
          </a:p>
          <a:p>
            <a:r>
              <a:rPr lang="en-US" dirty="0" smtClean="0">
                <a:solidFill>
                  <a:srgbClr val="C00000"/>
                </a:solidFill>
              </a:rPr>
              <a:t>The datum is the other surface forming the angle, or perpendicular, or parallel condition. Again, it must be identified on the drawing along with the feature control symbol.</a:t>
            </a:r>
            <a:endParaRPr lang="en-US" dirty="0">
              <a:solidFill>
                <a:srgbClr val="C00000"/>
              </a:solidFill>
            </a:endParaRPr>
          </a:p>
        </p:txBody>
      </p:sp>
      <p:cxnSp>
        <p:nvCxnSpPr>
          <p:cNvPr id="6" name="Straight Arrow Connector 5"/>
          <p:cNvCxnSpPr/>
          <p:nvPr/>
        </p:nvCxnSpPr>
        <p:spPr>
          <a:xfrm flipV="1">
            <a:off x="2678464" y="2192942"/>
            <a:ext cx="1391830" cy="404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78464" y="2960468"/>
            <a:ext cx="2929317" cy="21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78464" y="3475876"/>
            <a:ext cx="2693300" cy="1562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6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5517" y="222089"/>
            <a:ext cx="9914767" cy="5709373"/>
          </a:xfrm>
          <a:prstGeom prst="rect">
            <a:avLst/>
          </a:prstGeom>
        </p:spPr>
      </p:pic>
      <p:cxnSp>
        <p:nvCxnSpPr>
          <p:cNvPr id="5" name="Straight Arrow Connector 4"/>
          <p:cNvCxnSpPr/>
          <p:nvPr/>
        </p:nvCxnSpPr>
        <p:spPr>
          <a:xfrm flipV="1">
            <a:off x="2654187" y="1141754"/>
            <a:ext cx="5167659" cy="591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581359" y="1141754"/>
            <a:ext cx="2333879" cy="517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4416" y="924487"/>
            <a:ext cx="2306230" cy="3416320"/>
          </a:xfrm>
          <a:prstGeom prst="rect">
            <a:avLst/>
          </a:prstGeom>
          <a:noFill/>
          <a:ln>
            <a:solidFill>
              <a:srgbClr val="C00000"/>
            </a:solidFill>
          </a:ln>
        </p:spPr>
        <p:txBody>
          <a:bodyPr wrap="square" rtlCol="0">
            <a:spAutoFit/>
          </a:bodyPr>
          <a:lstStyle/>
          <a:p>
            <a:r>
              <a:rPr lang="en-US" dirty="0" smtClean="0">
                <a:solidFill>
                  <a:srgbClr val="C00000"/>
                </a:solidFill>
              </a:rPr>
              <a:t>Position tolerance is the most popular and most widely used GD&amp;T methodology.  Its very powerful as it allows you to control the location and size of holes with a “Basic Dimension” and a </a:t>
            </a:r>
            <a:r>
              <a:rPr lang="en-US" dirty="0" err="1">
                <a:solidFill>
                  <a:srgbClr val="C00000"/>
                </a:solidFill>
              </a:rPr>
              <a:t>D</a:t>
            </a:r>
            <a:r>
              <a:rPr lang="en-US" dirty="0" err="1" smtClean="0">
                <a:solidFill>
                  <a:srgbClr val="C00000"/>
                </a:solidFill>
              </a:rPr>
              <a:t>iametral</a:t>
            </a:r>
            <a:r>
              <a:rPr lang="en-US" dirty="0" smtClean="0">
                <a:solidFill>
                  <a:srgbClr val="C00000"/>
                </a:solidFill>
              </a:rPr>
              <a:t> tolerance zone in all three planes in space.</a:t>
            </a:r>
            <a:endParaRPr lang="en-US" dirty="0">
              <a:solidFill>
                <a:srgbClr val="C00000"/>
              </a:solidFill>
            </a:endParaRPr>
          </a:p>
        </p:txBody>
      </p:sp>
    </p:spTree>
    <p:extLst>
      <p:ext uri="{BB962C8B-B14F-4D97-AF65-F5344CB8AC3E}">
        <p14:creationId xmlns:p14="http://schemas.microsoft.com/office/powerpoint/2010/main" val="3618681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3389" y="485522"/>
            <a:ext cx="9030126" cy="5656333"/>
          </a:xfrm>
          <a:prstGeom prst="rect">
            <a:avLst/>
          </a:prstGeom>
        </p:spPr>
      </p:pic>
      <p:sp>
        <p:nvSpPr>
          <p:cNvPr id="7" name="TextBox 6"/>
          <p:cNvSpPr txBox="1"/>
          <p:nvPr/>
        </p:nvSpPr>
        <p:spPr>
          <a:xfrm>
            <a:off x="222968" y="2097833"/>
            <a:ext cx="2306230" cy="3416320"/>
          </a:xfrm>
          <a:prstGeom prst="rect">
            <a:avLst/>
          </a:prstGeom>
          <a:noFill/>
          <a:ln>
            <a:solidFill>
              <a:srgbClr val="C00000"/>
            </a:solidFill>
          </a:ln>
        </p:spPr>
        <p:txBody>
          <a:bodyPr wrap="square" rtlCol="0">
            <a:spAutoFit/>
          </a:bodyPr>
          <a:lstStyle/>
          <a:p>
            <a:r>
              <a:rPr lang="en-US" dirty="0" smtClean="0">
                <a:solidFill>
                  <a:srgbClr val="C00000"/>
                </a:solidFill>
              </a:rPr>
              <a:t>Runout uses a dial gauge and is commonly used for rotating shafts to check that they will rotate without wobble or off-center rotation causing imbalance and potentially unacceptable vibrations at high speed.</a:t>
            </a:r>
            <a:endParaRPr lang="en-US" dirty="0">
              <a:solidFill>
                <a:srgbClr val="C00000"/>
              </a:solidFill>
            </a:endParaRPr>
          </a:p>
        </p:txBody>
      </p:sp>
      <p:cxnSp>
        <p:nvCxnSpPr>
          <p:cNvPr id="10" name="Straight Arrow Connector 9"/>
          <p:cNvCxnSpPr/>
          <p:nvPr/>
        </p:nvCxnSpPr>
        <p:spPr>
          <a:xfrm>
            <a:off x="2565175" y="2678464"/>
            <a:ext cx="5745345" cy="635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07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stretch>
            <a:fillRect/>
          </a:stretch>
        </p:blipFill>
        <p:spPr>
          <a:xfrm>
            <a:off x="1552050" y="523463"/>
            <a:ext cx="8943320" cy="5676270"/>
          </a:xfrm>
          <a:prstGeom prst="rect">
            <a:avLst/>
          </a:prstGeom>
        </p:spPr>
      </p:pic>
    </p:spTree>
    <p:extLst>
      <p:ext uri="{BB962C8B-B14F-4D97-AF65-F5344CB8AC3E}">
        <p14:creationId xmlns:p14="http://schemas.microsoft.com/office/powerpoint/2010/main" val="162420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120" y="274320"/>
            <a:ext cx="4686996" cy="5509200"/>
          </a:xfrm>
          <a:prstGeom prst="rect">
            <a:avLst/>
          </a:prstGeom>
          <a:noFill/>
        </p:spPr>
        <p:txBody>
          <a:bodyPr wrap="square" rtlCol="0">
            <a:spAutoFit/>
          </a:bodyPr>
          <a:lstStyle/>
          <a:p>
            <a:r>
              <a:rPr lang="en-US" sz="1600" dirty="0"/>
              <a:t>In this assignment, we use an off-the-shelf solid bushing (aka: plain bearing) purchased from a catalog and incorporate them into the design </a:t>
            </a:r>
            <a:r>
              <a:rPr lang="en-US" sz="1600" dirty="0" smtClean="0"/>
              <a:t>of </a:t>
            </a:r>
            <a:r>
              <a:rPr lang="en-US" sz="1600" dirty="0"/>
              <a:t>a model radio-controlled racing car.</a:t>
            </a:r>
          </a:p>
          <a:p>
            <a:endParaRPr lang="en-US" sz="1600" dirty="0" smtClean="0"/>
          </a:p>
          <a:p>
            <a:r>
              <a:rPr lang="en-US" sz="1600" dirty="0" smtClean="0"/>
              <a:t>I </a:t>
            </a:r>
            <a:r>
              <a:rPr lang="en-US" sz="1600" dirty="0" smtClean="0"/>
              <a:t>have </a:t>
            </a:r>
            <a:r>
              <a:rPr lang="en-US" sz="1600" dirty="0" smtClean="0"/>
              <a:t>taken a few screen shots of the </a:t>
            </a:r>
            <a:r>
              <a:rPr lang="en-US" sz="1600" dirty="0" err="1" smtClean="0"/>
              <a:t>Creo</a:t>
            </a:r>
            <a:r>
              <a:rPr lang="en-US" sz="1600" dirty="0" smtClean="0"/>
              <a:t>  assembly, to the right. The wheel sub-assembly comprises the wheel, the two bushings (red parts), and the tire. This sub-assembly, slides onto the shaft and is held in place by the (blue) collar with a set screw.  The blue collar is pushed up against the step in the shaft before being tightened in place with the set screw (not shown). </a:t>
            </a:r>
          </a:p>
          <a:p>
            <a:endParaRPr lang="en-US" sz="1600" dirty="0" smtClean="0"/>
          </a:p>
          <a:p>
            <a:r>
              <a:rPr lang="en-US" sz="1600" dirty="0" smtClean="0"/>
              <a:t>I also saved the </a:t>
            </a:r>
            <a:r>
              <a:rPr lang="en-US" sz="1600" dirty="0" err="1" smtClean="0"/>
              <a:t>Creo</a:t>
            </a:r>
            <a:r>
              <a:rPr lang="en-US" sz="1600" dirty="0" smtClean="0"/>
              <a:t> assembly file as a 3D pdf so, if you like, you can open this link and explore in a little more detail:</a:t>
            </a:r>
          </a:p>
          <a:p>
            <a:endParaRPr lang="en-US" sz="1600" dirty="0" smtClean="0"/>
          </a:p>
          <a:p>
            <a:r>
              <a:rPr lang="en-US" sz="1600" dirty="0" smtClean="0">
                <a:hlinkClick r:id="rId3"/>
              </a:rPr>
              <a:t>3D RC car pdf</a:t>
            </a:r>
            <a:endParaRPr lang="en-US" sz="1600" dirty="0" smtClean="0"/>
          </a:p>
          <a:p>
            <a:endParaRPr lang="en-US" sz="1600" dirty="0"/>
          </a:p>
          <a:p>
            <a:r>
              <a:rPr lang="en-US" sz="1600" dirty="0" smtClean="0"/>
              <a:t>Ps. In </a:t>
            </a:r>
            <a:r>
              <a:rPr lang="en-US" sz="1600" dirty="0" err="1" smtClean="0"/>
              <a:t>Creo</a:t>
            </a:r>
            <a:r>
              <a:rPr lang="en-US" sz="1600" dirty="0" smtClean="0"/>
              <a:t>, you can “Save As” and select “PDF 3UD” to allow others without a CAD system to be able to pan, spin, zoom, x-section </a:t>
            </a:r>
            <a:r>
              <a:rPr lang="en-US" sz="1600" dirty="0" err="1" smtClean="0"/>
              <a:t>etc</a:t>
            </a:r>
            <a:r>
              <a:rPr lang="en-US" sz="1600" dirty="0"/>
              <a:t> </a:t>
            </a:r>
            <a:r>
              <a:rPr lang="en-US" sz="1600" dirty="0" smtClean="0"/>
              <a:t>using a regular pdf viewer.</a:t>
            </a:r>
            <a:endParaRPr lang="en-US" sz="1600" dirty="0"/>
          </a:p>
        </p:txBody>
      </p:sp>
      <p:pic>
        <p:nvPicPr>
          <p:cNvPr id="3" name="Picture 2"/>
          <p:cNvPicPr>
            <a:picLocks noChangeAspect="1"/>
          </p:cNvPicPr>
          <p:nvPr/>
        </p:nvPicPr>
        <p:blipFill>
          <a:blip r:embed="rId4"/>
          <a:stretch>
            <a:fillRect/>
          </a:stretch>
        </p:blipFill>
        <p:spPr>
          <a:xfrm>
            <a:off x="6801745" y="3164320"/>
            <a:ext cx="5143764" cy="3410125"/>
          </a:xfrm>
          <a:prstGeom prst="rect">
            <a:avLst/>
          </a:prstGeom>
          <a:ln>
            <a:solidFill>
              <a:schemeClr val="tx1"/>
            </a:solidFill>
          </a:ln>
        </p:spPr>
      </p:pic>
      <p:pic>
        <p:nvPicPr>
          <p:cNvPr id="2" name="Picture 1"/>
          <p:cNvPicPr>
            <a:picLocks noChangeAspect="1"/>
          </p:cNvPicPr>
          <p:nvPr/>
        </p:nvPicPr>
        <p:blipFill>
          <a:blip r:embed="rId5"/>
          <a:stretch>
            <a:fillRect/>
          </a:stretch>
        </p:blipFill>
        <p:spPr>
          <a:xfrm>
            <a:off x="8338524" y="80111"/>
            <a:ext cx="3606985" cy="3276768"/>
          </a:xfrm>
          <a:prstGeom prst="rect">
            <a:avLst/>
          </a:prstGeom>
          <a:ln>
            <a:solidFill>
              <a:schemeClr val="tx1"/>
            </a:solidFill>
          </a:ln>
        </p:spPr>
      </p:pic>
      <p:pic>
        <p:nvPicPr>
          <p:cNvPr id="4" name="Picture 3"/>
          <p:cNvPicPr>
            <a:picLocks noChangeAspect="1"/>
          </p:cNvPicPr>
          <p:nvPr/>
        </p:nvPicPr>
        <p:blipFill>
          <a:blip r:embed="rId6"/>
          <a:stretch>
            <a:fillRect/>
          </a:stretch>
        </p:blipFill>
        <p:spPr>
          <a:xfrm>
            <a:off x="4875303" y="80111"/>
            <a:ext cx="3284186" cy="3220723"/>
          </a:xfrm>
          <a:prstGeom prst="rect">
            <a:avLst/>
          </a:prstGeom>
          <a:ln>
            <a:solidFill>
              <a:schemeClr val="tx1"/>
            </a:solidFill>
          </a:ln>
        </p:spPr>
      </p:pic>
      <p:cxnSp>
        <p:nvCxnSpPr>
          <p:cNvPr id="7" name="Straight Arrow Connector 6"/>
          <p:cNvCxnSpPr/>
          <p:nvPr/>
        </p:nvCxnSpPr>
        <p:spPr>
          <a:xfrm>
            <a:off x="6255143" y="3859901"/>
            <a:ext cx="1844984" cy="898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55143" y="3552404"/>
            <a:ext cx="1665949" cy="510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56178" y="6205113"/>
            <a:ext cx="2531462" cy="369332"/>
          </a:xfrm>
          <a:prstGeom prst="rect">
            <a:avLst/>
          </a:prstGeom>
          <a:noFill/>
        </p:spPr>
        <p:txBody>
          <a:bodyPr wrap="none" rtlCol="0">
            <a:spAutoFit/>
          </a:bodyPr>
          <a:lstStyle/>
          <a:p>
            <a:r>
              <a:rPr lang="en-US" dirty="0" smtClean="0"/>
              <a:t>Exploded Main Assembly</a:t>
            </a:r>
            <a:endParaRPr lang="en-US" dirty="0"/>
          </a:p>
        </p:txBody>
      </p:sp>
      <p:sp>
        <p:nvSpPr>
          <p:cNvPr id="13" name="TextBox 12"/>
          <p:cNvSpPr txBox="1"/>
          <p:nvPr/>
        </p:nvSpPr>
        <p:spPr>
          <a:xfrm>
            <a:off x="5818173" y="3386019"/>
            <a:ext cx="1042862" cy="307777"/>
          </a:xfrm>
          <a:prstGeom prst="rect">
            <a:avLst/>
          </a:prstGeom>
          <a:noFill/>
        </p:spPr>
        <p:txBody>
          <a:bodyPr wrap="square" rtlCol="0">
            <a:spAutoFit/>
          </a:bodyPr>
          <a:lstStyle/>
          <a:p>
            <a:r>
              <a:rPr lang="en-US" sz="1400" dirty="0" smtClean="0">
                <a:solidFill>
                  <a:schemeClr val="accent1">
                    <a:lumMod val="50000"/>
                  </a:schemeClr>
                </a:solidFill>
              </a:rPr>
              <a:t>Tire</a:t>
            </a:r>
            <a:endParaRPr lang="en-US" sz="1400" dirty="0">
              <a:solidFill>
                <a:schemeClr val="accent1">
                  <a:lumMod val="50000"/>
                </a:schemeClr>
              </a:solidFill>
            </a:endParaRPr>
          </a:p>
        </p:txBody>
      </p:sp>
      <p:sp>
        <p:nvSpPr>
          <p:cNvPr id="14" name="TextBox 13"/>
          <p:cNvSpPr txBox="1"/>
          <p:nvPr/>
        </p:nvSpPr>
        <p:spPr>
          <a:xfrm>
            <a:off x="5104935" y="3657164"/>
            <a:ext cx="1621053" cy="307777"/>
          </a:xfrm>
          <a:prstGeom prst="rect">
            <a:avLst/>
          </a:prstGeom>
          <a:noFill/>
        </p:spPr>
        <p:txBody>
          <a:bodyPr wrap="square" rtlCol="0">
            <a:spAutoFit/>
          </a:bodyPr>
          <a:lstStyle/>
          <a:p>
            <a:r>
              <a:rPr lang="en-US" sz="1400" dirty="0" smtClean="0">
                <a:solidFill>
                  <a:schemeClr val="accent1">
                    <a:lumMod val="50000"/>
                  </a:schemeClr>
                </a:solidFill>
              </a:rPr>
              <a:t>Solid Bearings</a:t>
            </a:r>
            <a:endParaRPr lang="en-US" sz="1400" dirty="0">
              <a:solidFill>
                <a:schemeClr val="accent1">
                  <a:lumMod val="50000"/>
                </a:schemeClr>
              </a:solidFill>
            </a:endParaRPr>
          </a:p>
        </p:txBody>
      </p:sp>
      <p:cxnSp>
        <p:nvCxnSpPr>
          <p:cNvPr id="15" name="Straight Arrow Connector 14"/>
          <p:cNvCxnSpPr/>
          <p:nvPr/>
        </p:nvCxnSpPr>
        <p:spPr>
          <a:xfrm>
            <a:off x="6255143" y="4228641"/>
            <a:ext cx="832974" cy="688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17918" y="4066925"/>
            <a:ext cx="1621053" cy="307777"/>
          </a:xfrm>
          <a:prstGeom prst="rect">
            <a:avLst/>
          </a:prstGeom>
          <a:noFill/>
        </p:spPr>
        <p:txBody>
          <a:bodyPr wrap="square" rtlCol="0">
            <a:spAutoFit/>
          </a:bodyPr>
          <a:lstStyle/>
          <a:p>
            <a:r>
              <a:rPr lang="en-US" sz="1400" dirty="0" smtClean="0">
                <a:solidFill>
                  <a:schemeClr val="accent1">
                    <a:lumMod val="50000"/>
                  </a:schemeClr>
                </a:solidFill>
              </a:rPr>
              <a:t>Collar</a:t>
            </a:r>
            <a:endParaRPr lang="en-US" sz="1400" dirty="0">
              <a:solidFill>
                <a:schemeClr val="accent1">
                  <a:lumMod val="50000"/>
                </a:schemeClr>
              </a:solidFill>
            </a:endParaRPr>
          </a:p>
        </p:txBody>
      </p:sp>
      <p:sp>
        <p:nvSpPr>
          <p:cNvPr id="18" name="TextBox 17"/>
          <p:cNvSpPr txBox="1"/>
          <p:nvPr/>
        </p:nvSpPr>
        <p:spPr>
          <a:xfrm>
            <a:off x="9737587" y="3665816"/>
            <a:ext cx="1621053" cy="307777"/>
          </a:xfrm>
          <a:prstGeom prst="rect">
            <a:avLst/>
          </a:prstGeom>
          <a:noFill/>
        </p:spPr>
        <p:txBody>
          <a:bodyPr wrap="square" rtlCol="0">
            <a:spAutoFit/>
          </a:bodyPr>
          <a:lstStyle/>
          <a:p>
            <a:r>
              <a:rPr lang="en-US" sz="1400" dirty="0" smtClean="0">
                <a:solidFill>
                  <a:schemeClr val="accent1">
                    <a:lumMod val="50000"/>
                  </a:schemeClr>
                </a:solidFill>
              </a:rPr>
              <a:t>Shaft</a:t>
            </a:r>
            <a:endParaRPr lang="en-US" sz="1400" dirty="0">
              <a:solidFill>
                <a:schemeClr val="accent1">
                  <a:lumMod val="50000"/>
                </a:schemeClr>
              </a:solidFill>
            </a:endParaRPr>
          </a:p>
        </p:txBody>
      </p:sp>
      <p:cxnSp>
        <p:nvCxnSpPr>
          <p:cNvPr id="19" name="Straight Arrow Connector 18"/>
          <p:cNvCxnSpPr/>
          <p:nvPr/>
        </p:nvCxnSpPr>
        <p:spPr>
          <a:xfrm>
            <a:off x="10142016" y="3964941"/>
            <a:ext cx="174392" cy="471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9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97637" y="0"/>
            <a:ext cx="7994363" cy="6649633"/>
          </a:xfrm>
          <a:prstGeom prst="rect">
            <a:avLst/>
          </a:prstGeom>
        </p:spPr>
      </p:pic>
      <p:sp>
        <p:nvSpPr>
          <p:cNvPr id="6" name="Rectangle 5"/>
          <p:cNvSpPr/>
          <p:nvPr/>
        </p:nvSpPr>
        <p:spPr>
          <a:xfrm>
            <a:off x="5227455" y="6198499"/>
            <a:ext cx="6821586" cy="2832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5522" y="356049"/>
            <a:ext cx="3536220" cy="6001643"/>
          </a:xfrm>
          <a:prstGeom prst="rect">
            <a:avLst/>
          </a:prstGeom>
          <a:noFill/>
        </p:spPr>
        <p:txBody>
          <a:bodyPr wrap="square" rtlCol="0">
            <a:spAutoFit/>
          </a:bodyPr>
          <a:lstStyle/>
          <a:p>
            <a:r>
              <a:rPr lang="en-US" sz="1600" dirty="0" smtClean="0"/>
              <a:t>This is a catalog page from SDP/SI Precision Components (</a:t>
            </a:r>
            <a:r>
              <a:rPr lang="en-US" sz="1600" dirty="0" smtClean="0">
                <a:hlinkClick r:id="rId3"/>
              </a:rPr>
              <a:t>https</a:t>
            </a:r>
            <a:r>
              <a:rPr lang="en-US" sz="1600" dirty="0">
                <a:hlinkClick r:id="rId3"/>
              </a:rPr>
              <a:t>://sdp-si.com</a:t>
            </a:r>
            <a:r>
              <a:rPr lang="en-US" sz="1600" dirty="0" smtClean="0">
                <a:hlinkClick r:id="rId3"/>
              </a:rPr>
              <a:t>/</a:t>
            </a:r>
            <a:r>
              <a:rPr lang="en-US" sz="1600" dirty="0" smtClean="0"/>
              <a:t>)</a:t>
            </a:r>
          </a:p>
          <a:p>
            <a:endParaRPr lang="en-US" sz="1600" dirty="0"/>
          </a:p>
          <a:p>
            <a:r>
              <a:rPr lang="en-US" sz="1600" dirty="0" smtClean="0"/>
              <a:t>This sintered bronze plain bearing is used to provide a simple low cost, reasonably low friction design solution to support the wheel on the shaft and allow free rotation.</a:t>
            </a:r>
          </a:p>
          <a:p>
            <a:endParaRPr lang="en-US" sz="1600" dirty="0"/>
          </a:p>
          <a:p>
            <a:r>
              <a:rPr lang="en-US" sz="1600" dirty="0" smtClean="0"/>
              <a:t>Notice the catalog tells us what tolerance too put on the mating shaft (h6) and what tolerance their bearing has (d bore H7). It also gives tolerances of the various thicknesses of the flange and bearing that control axial clearance.</a:t>
            </a:r>
          </a:p>
          <a:p>
            <a:endParaRPr lang="en-US" sz="1600" dirty="0"/>
          </a:p>
          <a:p>
            <a:r>
              <a:rPr lang="en-US" sz="1600" dirty="0" smtClean="0"/>
              <a:t>The part we are using is the 12mm ID, 20mm OD bearing in the red box. The flange dimension S1 is 1.5 mm and the tolerance is written as “S1 -0.05”. when there is only one limit specified in a catalog the assumption is that the other limit is 0. so read this as: 1.5 +0.00/-0.05</a:t>
            </a:r>
          </a:p>
        </p:txBody>
      </p:sp>
    </p:spTree>
    <p:extLst>
      <p:ext uri="{BB962C8B-B14F-4D97-AF65-F5344CB8AC3E}">
        <p14:creationId xmlns:p14="http://schemas.microsoft.com/office/powerpoint/2010/main" val="329363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28827" y="347957"/>
            <a:ext cx="7867950" cy="5523507"/>
          </a:xfrm>
          <a:prstGeom prst="rect">
            <a:avLst/>
          </a:prstGeom>
        </p:spPr>
      </p:pic>
      <p:sp>
        <p:nvSpPr>
          <p:cNvPr id="8" name="Rectangle 7"/>
          <p:cNvSpPr/>
          <p:nvPr/>
        </p:nvSpPr>
        <p:spPr>
          <a:xfrm>
            <a:off x="159143" y="347957"/>
            <a:ext cx="3765494" cy="6186309"/>
          </a:xfrm>
          <a:prstGeom prst="rect">
            <a:avLst/>
          </a:prstGeom>
        </p:spPr>
        <p:txBody>
          <a:bodyPr wrap="square">
            <a:spAutoFit/>
          </a:bodyPr>
          <a:lstStyle/>
          <a:p>
            <a:r>
              <a:rPr lang="en-US" dirty="0"/>
              <a:t>The wheel subassembly must have both radial and axial clearance if it is to freely rotate.  </a:t>
            </a:r>
            <a:r>
              <a:rPr lang="en-US" dirty="0" smtClean="0"/>
              <a:t>The focus of this assignment is the axial clearance i.e. the clearance in the direction of the axis of the shaft. Referred to as the “Axial Fit (gap)” in the diagram.</a:t>
            </a:r>
          </a:p>
          <a:p>
            <a:endParaRPr lang="en-US" dirty="0"/>
          </a:p>
          <a:p>
            <a:r>
              <a:rPr lang="en-US" dirty="0" smtClean="0"/>
              <a:t>As in the previous assignment, we calculate the worst-case assuming that each part is at its smallest and then largest.  If we end up with a negative number then we have interference, and this we must avoid if the wheel is to freely rotate under all legitimate manufactured/actual dimensions.</a:t>
            </a:r>
          </a:p>
          <a:p>
            <a:endParaRPr lang="en-US" dirty="0"/>
          </a:p>
          <a:p>
            <a:r>
              <a:rPr lang="en-US" dirty="0" smtClean="0"/>
              <a:t>Fill in this page of the assignment showing your calculations in the red area and then filling in the final answer at the bottom under 1. and 2.</a:t>
            </a:r>
            <a:endParaRPr lang="en-US" dirty="0"/>
          </a:p>
        </p:txBody>
      </p:sp>
    </p:spTree>
    <p:extLst>
      <p:ext uri="{BB962C8B-B14F-4D97-AF65-F5344CB8AC3E}">
        <p14:creationId xmlns:p14="http://schemas.microsoft.com/office/powerpoint/2010/main" val="2707361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4386" y="180609"/>
            <a:ext cx="6333850" cy="830997"/>
          </a:xfrm>
          <a:prstGeom prst="rect">
            <a:avLst/>
          </a:prstGeom>
          <a:noFill/>
        </p:spPr>
        <p:txBody>
          <a:bodyPr wrap="none" rtlCol="0">
            <a:spAutoFit/>
          </a:bodyPr>
          <a:lstStyle/>
          <a:p>
            <a:pPr algn="ctr"/>
            <a:r>
              <a:rPr lang="en-US" sz="2000" dirty="0" smtClean="0"/>
              <a:t>Remainder of the slides are excerpts from</a:t>
            </a:r>
            <a:endParaRPr lang="en-US" sz="2000" dirty="0" smtClean="0"/>
          </a:p>
          <a:p>
            <a:pPr algn="ctr"/>
            <a:r>
              <a:rPr lang="en-US" sz="2800" dirty="0" smtClean="0"/>
              <a:t>ENGINEERING DRAWING NOTES </a:t>
            </a:r>
            <a:r>
              <a:rPr lang="en-US" sz="2800" dirty="0" smtClean="0"/>
              <a:t>B – GD&amp;T</a:t>
            </a:r>
            <a:endParaRPr lang="en-US" sz="2800" dirty="0"/>
          </a:p>
        </p:txBody>
      </p:sp>
      <p:sp>
        <p:nvSpPr>
          <p:cNvPr id="5" name="TextBox 4"/>
          <p:cNvSpPr txBox="1"/>
          <p:nvPr/>
        </p:nvSpPr>
        <p:spPr>
          <a:xfrm>
            <a:off x="1392088" y="1097717"/>
            <a:ext cx="8594687" cy="2554545"/>
          </a:xfrm>
          <a:prstGeom prst="rect">
            <a:avLst/>
          </a:prstGeom>
          <a:noFill/>
        </p:spPr>
        <p:txBody>
          <a:bodyPr wrap="square" rtlCol="0">
            <a:spAutoFit/>
          </a:bodyPr>
          <a:lstStyle/>
          <a:p>
            <a:r>
              <a:rPr lang="en-US" sz="1600" dirty="0"/>
              <a:t>As I mentioned previously, you </a:t>
            </a:r>
            <a:r>
              <a:rPr lang="en-US" sz="1600" dirty="0"/>
              <a:t>need to understand GD&amp;T concepts as many companies, particularly large internationals, have adopted this </a:t>
            </a:r>
            <a:r>
              <a:rPr lang="en-US" sz="1600" dirty="0" smtClean="0"/>
              <a:t>standard.  However, for </a:t>
            </a:r>
            <a:r>
              <a:rPr lang="en-US" sz="1600" dirty="0"/>
              <a:t>your projects, I do not require it, but feel free to add some appropriate geometry symbols if you think it’s </a:t>
            </a:r>
            <a:r>
              <a:rPr lang="en-US" sz="1600" dirty="0" smtClean="0"/>
              <a:t>required or would help.</a:t>
            </a:r>
            <a:endParaRPr lang="en-US" sz="1600" dirty="0"/>
          </a:p>
          <a:p>
            <a:pPr marL="800100" lvl="1" indent="-342900">
              <a:buFont typeface="+mj-lt"/>
              <a:buAutoNum type="arabicPeriod"/>
            </a:pPr>
            <a:r>
              <a:rPr lang="en-US" sz="1600" dirty="0" smtClean="0"/>
              <a:t>The first set of geometries (next 2 slides) require no Datum Reference as they are defined by themselves.</a:t>
            </a:r>
          </a:p>
          <a:p>
            <a:pPr marL="800100" lvl="1" indent="-342900">
              <a:buFont typeface="+mj-lt"/>
              <a:buAutoNum type="arabicPeriod"/>
            </a:pPr>
            <a:r>
              <a:rPr lang="en-US" sz="1600" dirty="0" smtClean="0"/>
              <a:t>The remainder require one or more reference, usual one or more datum planes.</a:t>
            </a:r>
          </a:p>
          <a:p>
            <a:pPr marL="800100" lvl="1" indent="-342900">
              <a:buFont typeface="+mj-lt"/>
              <a:buAutoNum type="arabicPeriod"/>
            </a:pPr>
            <a:r>
              <a:rPr lang="en-US" sz="1600" dirty="0" smtClean="0"/>
              <a:t>There are more details given the pdf set of notes on the class website. These slides give a condensed summary version. </a:t>
            </a:r>
          </a:p>
          <a:p>
            <a:pPr marL="800100" lvl="1" indent="-342900">
              <a:buFont typeface="+mj-lt"/>
              <a:buAutoNum type="arabicPeriod"/>
            </a:pPr>
            <a:r>
              <a:rPr lang="en-US" sz="1600" dirty="0" smtClean="0"/>
              <a:t>The Feature Control Symbol is the label identifying the tolerance being requested, by the designer, of the manufacturer. </a:t>
            </a:r>
            <a:endParaRPr lang="en-US" sz="1600" dirty="0" smtClean="0"/>
          </a:p>
        </p:txBody>
      </p:sp>
      <p:pic>
        <p:nvPicPr>
          <p:cNvPr id="8" name="Picture 7"/>
          <p:cNvPicPr>
            <a:picLocks noChangeAspect="1"/>
          </p:cNvPicPr>
          <p:nvPr/>
        </p:nvPicPr>
        <p:blipFill rotWithShape="1">
          <a:blip r:embed="rId3"/>
          <a:srcRect t="24387"/>
          <a:stretch/>
        </p:blipFill>
        <p:spPr>
          <a:xfrm>
            <a:off x="2445972" y="3738373"/>
            <a:ext cx="6310597" cy="2996169"/>
          </a:xfrm>
          <a:prstGeom prst="rect">
            <a:avLst/>
          </a:prstGeom>
          <a:ln>
            <a:solidFill>
              <a:schemeClr val="tx1"/>
            </a:solidFill>
          </a:ln>
        </p:spPr>
      </p:pic>
    </p:spTree>
    <p:extLst>
      <p:ext uri="{BB962C8B-B14F-4D97-AF65-F5344CB8AC3E}">
        <p14:creationId xmlns:p14="http://schemas.microsoft.com/office/powerpoint/2010/main" val="155076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2882" y="252070"/>
            <a:ext cx="9712797" cy="6479048"/>
          </a:xfrm>
          <a:prstGeom prst="rect">
            <a:avLst/>
          </a:prstGeom>
        </p:spPr>
      </p:pic>
      <p:sp>
        <p:nvSpPr>
          <p:cNvPr id="2" name="TextBox 1"/>
          <p:cNvSpPr txBox="1"/>
          <p:nvPr/>
        </p:nvSpPr>
        <p:spPr>
          <a:xfrm>
            <a:off x="364142" y="2474946"/>
            <a:ext cx="2306230" cy="646331"/>
          </a:xfrm>
          <a:prstGeom prst="rect">
            <a:avLst/>
          </a:prstGeom>
          <a:noFill/>
          <a:ln>
            <a:solidFill>
              <a:srgbClr val="C00000"/>
            </a:solidFill>
          </a:ln>
        </p:spPr>
        <p:txBody>
          <a:bodyPr wrap="square" rtlCol="0">
            <a:spAutoFit/>
          </a:bodyPr>
          <a:lstStyle/>
          <a:p>
            <a:r>
              <a:rPr lang="en-US" dirty="0" smtClean="0">
                <a:solidFill>
                  <a:srgbClr val="C00000"/>
                </a:solidFill>
              </a:rPr>
              <a:t>No datum reference, just a tolerance zone</a:t>
            </a:r>
            <a:endParaRPr lang="en-US" dirty="0">
              <a:solidFill>
                <a:srgbClr val="C00000"/>
              </a:solidFill>
            </a:endParaRPr>
          </a:p>
        </p:txBody>
      </p:sp>
      <p:cxnSp>
        <p:nvCxnSpPr>
          <p:cNvPr id="5" name="Straight Arrow Connector 4"/>
          <p:cNvCxnSpPr/>
          <p:nvPr/>
        </p:nvCxnSpPr>
        <p:spPr>
          <a:xfrm flipV="1">
            <a:off x="2678464" y="2217218"/>
            <a:ext cx="1391830" cy="404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78464" y="2960468"/>
            <a:ext cx="1723603" cy="1626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80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16444" y="739807"/>
            <a:ext cx="8727996" cy="4965077"/>
          </a:xfrm>
          <a:prstGeom prst="rect">
            <a:avLst/>
          </a:prstGeom>
        </p:spPr>
      </p:pic>
      <p:sp>
        <p:nvSpPr>
          <p:cNvPr id="5" name="TextBox 4"/>
          <p:cNvSpPr txBox="1"/>
          <p:nvPr/>
        </p:nvSpPr>
        <p:spPr>
          <a:xfrm>
            <a:off x="491224" y="1521303"/>
            <a:ext cx="2306230" cy="3293209"/>
          </a:xfrm>
          <a:prstGeom prst="rect">
            <a:avLst/>
          </a:prstGeom>
          <a:noFill/>
          <a:ln>
            <a:solidFill>
              <a:srgbClr val="C00000"/>
            </a:solidFill>
          </a:ln>
        </p:spPr>
        <p:txBody>
          <a:bodyPr wrap="square" rtlCol="0">
            <a:spAutoFit/>
          </a:bodyPr>
          <a:lstStyle/>
          <a:p>
            <a:r>
              <a:rPr lang="en-US" sz="1600" dirty="0" smtClean="0">
                <a:solidFill>
                  <a:srgbClr val="C00000"/>
                </a:solidFill>
              </a:rPr>
              <a:t>Again, no datum reference, just a tolerance zone.</a:t>
            </a:r>
            <a:endParaRPr lang="en-US" sz="1600" dirty="0">
              <a:solidFill>
                <a:srgbClr val="C00000"/>
              </a:solidFill>
            </a:endParaRPr>
          </a:p>
          <a:p>
            <a:r>
              <a:rPr lang="en-US" sz="1600" dirty="0" smtClean="0">
                <a:solidFill>
                  <a:srgbClr val="C00000"/>
                </a:solidFill>
              </a:rPr>
              <a:t>Roundness measuring machines have stylus mounted to a rotating table. The  position date from the stylus is fed to a micro-computer; “Roundness” error and/or “</a:t>
            </a:r>
            <a:r>
              <a:rPr lang="en-US" sz="1600" dirty="0" err="1" smtClean="0">
                <a:solidFill>
                  <a:srgbClr val="C00000"/>
                </a:solidFill>
              </a:rPr>
              <a:t>Cylindricity</a:t>
            </a:r>
            <a:r>
              <a:rPr lang="en-US" sz="1600" dirty="0" smtClean="0">
                <a:solidFill>
                  <a:srgbClr val="C00000"/>
                </a:solidFill>
              </a:rPr>
              <a:t>” error are displayed on the screen. </a:t>
            </a:r>
            <a:endParaRPr lang="en-US" sz="1600" dirty="0">
              <a:solidFill>
                <a:srgbClr val="C00000"/>
              </a:solidFill>
            </a:endParaRPr>
          </a:p>
        </p:txBody>
      </p:sp>
      <p:cxnSp>
        <p:nvCxnSpPr>
          <p:cNvPr id="6" name="Straight Arrow Connector 5"/>
          <p:cNvCxnSpPr/>
          <p:nvPr/>
        </p:nvCxnSpPr>
        <p:spPr>
          <a:xfrm flipV="1">
            <a:off x="3010237" y="1456566"/>
            <a:ext cx="2468071" cy="64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16444" y="2338598"/>
            <a:ext cx="2772257" cy="139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6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rotWithShape="1">
          <a:blip r:embed="rId3"/>
          <a:srcRect t="1988"/>
          <a:stretch/>
        </p:blipFill>
        <p:spPr>
          <a:xfrm>
            <a:off x="1553545" y="712099"/>
            <a:ext cx="8682880" cy="5462964"/>
          </a:xfrm>
          <a:prstGeom prst="rect">
            <a:avLst/>
          </a:prstGeom>
        </p:spPr>
      </p:pic>
    </p:spTree>
    <p:extLst>
      <p:ext uri="{BB962C8B-B14F-4D97-AF65-F5344CB8AC3E}">
        <p14:creationId xmlns:p14="http://schemas.microsoft.com/office/powerpoint/2010/main" val="167818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4143" y="623270"/>
            <a:ext cx="8566355" cy="5742543"/>
          </a:xfrm>
          <a:prstGeom prst="rect">
            <a:avLst/>
          </a:prstGeom>
        </p:spPr>
      </p:pic>
      <p:sp>
        <p:nvSpPr>
          <p:cNvPr id="5" name="TextBox 4"/>
          <p:cNvSpPr txBox="1"/>
          <p:nvPr/>
        </p:nvSpPr>
        <p:spPr>
          <a:xfrm>
            <a:off x="364142" y="2450670"/>
            <a:ext cx="2306230" cy="2308324"/>
          </a:xfrm>
          <a:prstGeom prst="rect">
            <a:avLst/>
          </a:prstGeom>
          <a:noFill/>
          <a:ln>
            <a:solidFill>
              <a:srgbClr val="C00000"/>
            </a:solidFill>
          </a:ln>
        </p:spPr>
        <p:txBody>
          <a:bodyPr wrap="square" rtlCol="0">
            <a:spAutoFit/>
          </a:bodyPr>
          <a:lstStyle/>
          <a:p>
            <a:r>
              <a:rPr lang="en-US" dirty="0" smtClean="0">
                <a:solidFill>
                  <a:srgbClr val="C00000"/>
                </a:solidFill>
              </a:rPr>
              <a:t>Requires a datum reference; at least one. In this case -A-</a:t>
            </a:r>
          </a:p>
          <a:p>
            <a:r>
              <a:rPr lang="en-US" dirty="0" smtClean="0">
                <a:solidFill>
                  <a:srgbClr val="C00000"/>
                </a:solidFill>
              </a:rPr>
              <a:t>Which must be identified on the drawing along with the feature control symbol.</a:t>
            </a:r>
            <a:endParaRPr lang="en-US" dirty="0">
              <a:solidFill>
                <a:srgbClr val="C00000"/>
              </a:solidFill>
            </a:endParaRPr>
          </a:p>
        </p:txBody>
      </p:sp>
      <p:cxnSp>
        <p:nvCxnSpPr>
          <p:cNvPr id="6" name="Straight Arrow Connector 5"/>
          <p:cNvCxnSpPr/>
          <p:nvPr/>
        </p:nvCxnSpPr>
        <p:spPr>
          <a:xfrm flipV="1">
            <a:off x="2678464" y="2192942"/>
            <a:ext cx="1391830" cy="404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78464" y="2960468"/>
            <a:ext cx="1723603" cy="1626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356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1207</Words>
  <Application>Microsoft Office PowerPoint</Application>
  <PresentationFormat>Widescreen</PresentationFormat>
  <Paragraphs>58</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Lecture Class Slide Presentation 4-9-2020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aPriori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Class Slide Presentation 3-23-2020</dc:title>
  <dc:creator>Mike Philpott</dc:creator>
  <cp:lastModifiedBy>Mike Philpott</cp:lastModifiedBy>
  <cp:revision>70</cp:revision>
  <dcterms:created xsi:type="dcterms:W3CDTF">2020-03-24T02:35:31Z</dcterms:created>
  <dcterms:modified xsi:type="dcterms:W3CDTF">2020-04-08T17:42:46Z</dcterms:modified>
</cp:coreProperties>
</file>